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 b="def" i="def"/>
      <a:tcStyle>
        <a:tcBdr/>
        <a:fill>
          <a:solidFill>
            <a:srgbClr val="E6F5F3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 b="def" i="def"/>
      <a:tcStyle>
        <a:tcBdr/>
        <a:fill>
          <a:solidFill>
            <a:srgbClr val="F2F9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Текст заголовка"/>
          <p:cNvSpPr txBox="1"/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0" name="Shape 100"/>
          <p:cNvSpPr/>
          <p:nvPr>
            <p:ph type="pic" idx="13"/>
          </p:nvPr>
        </p:nvSpPr>
        <p:spPr>
          <a:xfrm>
            <a:off x="0" y="-3"/>
            <a:ext cx="12192001" cy="4800606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Уровень текста 1…"/>
          <p:cNvSpPr txBox="1"/>
          <p:nvPr>
            <p:ph type="body" sz="quarter" idx="1"/>
          </p:nvPr>
        </p:nvSpPr>
        <p:spPr>
          <a:xfrm>
            <a:off x="809999" y="5367337"/>
            <a:ext cx="10561420" cy="493716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31695" y="1081454"/>
            <a:ext cx="6332421" cy="323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10" name="Текст заголовка"/>
          <p:cNvSpPr txBox="1"/>
          <p:nvPr>
            <p:ph type="title"/>
          </p:nvPr>
        </p:nvSpPr>
        <p:spPr>
          <a:xfrm>
            <a:off x="850984" y="1238502"/>
            <a:ext cx="5893843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1" name="Уровень текста 1…"/>
          <p:cNvSpPr txBox="1"/>
          <p:nvPr>
            <p:ph type="body" sz="quarter" idx="1"/>
          </p:nvPr>
        </p:nvSpPr>
        <p:spPr>
          <a:xfrm>
            <a:off x="853189" y="4443679"/>
            <a:ext cx="5891639" cy="713245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2" name="Shape 112"/>
          <p:cNvSpPr/>
          <p:nvPr>
            <p:ph type="body" sz="quarter" idx="13"/>
          </p:nvPr>
        </p:nvSpPr>
        <p:spPr>
          <a:xfrm>
            <a:off x="7574642" y="1081454"/>
            <a:ext cx="3810005" cy="407547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40881" y="2286584"/>
            <a:ext cx="4895121" cy="250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21" name="Текст заголовка"/>
          <p:cNvSpPr txBox="1"/>
          <p:nvPr>
            <p:ph type="title"/>
          </p:nvPr>
        </p:nvSpPr>
        <p:spPr>
          <a:xfrm>
            <a:off x="1357087" y="2435954"/>
            <a:ext cx="4382524" cy="200779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2" name="Уровень текста 1…"/>
          <p:cNvSpPr txBox="1"/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31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2" name="Уровень текста 1…"/>
          <p:cNvSpPr txBox="1"/>
          <p:nvPr>
            <p:ph type="body" idx="1"/>
          </p:nvPr>
        </p:nvSpPr>
        <p:spPr>
          <a:xfrm>
            <a:off x="809999" y="2184400"/>
            <a:ext cx="10563288" cy="367439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669651" y="446086"/>
            <a:ext cx="4522353" cy="54149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41" name="Текст заголовка"/>
          <p:cNvSpPr txBox="1"/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2" name="Уровень текста 1…"/>
          <p:cNvSpPr txBox="1"/>
          <p:nvPr>
            <p:ph type="body" idx="1"/>
          </p:nvPr>
        </p:nvSpPr>
        <p:spPr>
          <a:xfrm>
            <a:off x="809999" y="446089"/>
            <a:ext cx="6611543" cy="5414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" y="-4"/>
            <a:ext cx="12192005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151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52" name="Уровень текста 1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22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3" name="Уровень текста 1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-1"/>
            <a:ext cx="12192001" cy="5203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32" name="Текст заголовка"/>
          <p:cNvSpPr txBox="1"/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3" name="Уровень текста 1…"/>
          <p:cNvSpPr txBox="1"/>
          <p:nvPr>
            <p:ph type="body" sz="quarter" idx="1"/>
          </p:nvPr>
        </p:nvSpPr>
        <p:spPr>
          <a:xfrm>
            <a:off x="809999" y="5281200"/>
            <a:ext cx="10561420" cy="433959"/>
          </a:xfrm>
          <a:prstGeom prst="rect">
            <a:avLst/>
          </a:prstGeom>
        </p:spPr>
        <p:txBody>
          <a:bodyPr/>
          <a:lstStyle>
            <a:lvl1pPr algn="r"/>
            <a:lvl2pPr algn="r"/>
            <a:lvl3pPr algn="r"/>
            <a:lvl4pPr algn="r"/>
            <a:lvl5pPr algn="r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42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3" name="Уровень текста 1…"/>
          <p:cNvSpPr txBox="1"/>
          <p:nvPr>
            <p:ph type="body" sz="half" idx="1"/>
          </p:nvPr>
        </p:nvSpPr>
        <p:spPr>
          <a:xfrm>
            <a:off x="818712" y="2222287"/>
            <a:ext cx="5185875" cy="3638764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52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3" name="Уровень текста 1…"/>
          <p:cNvSpPr txBox="1"/>
          <p:nvPr>
            <p:ph type="body" sz="quarter" idx="1"/>
          </p:nvPr>
        </p:nvSpPr>
        <p:spPr>
          <a:xfrm>
            <a:off x="814727" y="2174875"/>
            <a:ext cx="5189860" cy="576263"/>
          </a:xfrm>
          <a:prstGeom prst="rect">
            <a:avLst/>
          </a:prstGeom>
        </p:spPr>
        <p:txBody>
          <a:bodyPr anchor="b"/>
          <a:lstStyle>
            <a:lvl1pPr algn="ctr">
              <a:defRPr sz="2000"/>
            </a:lvl1pPr>
            <a:lvl2pPr marL="814386" indent="-357184" algn="ctr">
              <a:defRPr sz="2000"/>
            </a:lvl2pPr>
            <a:lvl3pPr marL="1240969" indent="-326569" algn="ctr">
              <a:defRPr sz="2000"/>
            </a:lvl3pPr>
            <a:lvl4pPr marL="1752600" indent="-381000" algn="ctr">
              <a:defRPr sz="2000"/>
            </a:lvl4pPr>
            <a:lvl5pPr marL="2209800" indent="-381000" algn="ctr">
              <a:defRPr sz="2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" name="Shape 54"/>
          <p:cNvSpPr/>
          <p:nvPr>
            <p:ph type="body" sz="quarter" idx="13"/>
          </p:nvPr>
        </p:nvSpPr>
        <p:spPr>
          <a:xfrm>
            <a:off x="6187414" y="2174874"/>
            <a:ext cx="5194587" cy="576267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63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073149" y="446084"/>
            <a:ext cx="3547538" cy="181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79" name="Текст заголовка"/>
          <p:cNvSpPr txBox="1"/>
          <p:nvPr>
            <p:ph type="title"/>
          </p:nvPr>
        </p:nvSpPr>
        <p:spPr>
          <a:xfrm>
            <a:off x="1073150" y="446087"/>
            <a:ext cx="3547537" cy="1618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0" name="Уровень текста 1…"/>
          <p:cNvSpPr txBox="1"/>
          <p:nvPr>
            <p:ph type="body" idx="1"/>
          </p:nvPr>
        </p:nvSpPr>
        <p:spPr>
          <a:xfrm>
            <a:off x="4855633" y="446087"/>
            <a:ext cx="6252634" cy="5414965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Shape 81"/>
          <p:cNvSpPr/>
          <p:nvPr>
            <p:ph type="body" sz="quarter" idx="13"/>
          </p:nvPr>
        </p:nvSpPr>
        <p:spPr>
          <a:xfrm>
            <a:off x="1073148" y="2260735"/>
            <a:ext cx="3547540" cy="3600317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Текст заголовка"/>
          <p:cNvSpPr txBox="1"/>
          <p:nvPr>
            <p:ph type="title"/>
          </p:nvPr>
        </p:nvSpPr>
        <p:spPr>
          <a:xfrm>
            <a:off x="814727" y="727522"/>
            <a:ext cx="4852990" cy="1617165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0" name="Shape 90"/>
          <p:cNvSpPr/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Уровень текста 1…"/>
          <p:cNvSpPr txBox="1"/>
          <p:nvPr>
            <p:ph type="body" sz="half" idx="1"/>
          </p:nvPr>
        </p:nvSpPr>
        <p:spPr>
          <a:xfrm>
            <a:off x="814727" y="2344684"/>
            <a:ext cx="4852990" cy="351636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5609010" y="6080089"/>
            <a:ext cx="315834" cy="32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3177"/>
            <a:ext cx="12192001" cy="52038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  <a:latin typeface="+mn-lt"/>
                <a:ea typeface="+mn-ea"/>
                <a:cs typeface="+mn-cs"/>
                <a:sym typeface="Century Gothic"/>
              </a:defRPr>
            </a:pP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809999" y="5280847"/>
            <a:ext cx="10572003" cy="43497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1424654" y="6080089"/>
            <a:ext cx="315834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  <a:latin typeface="+mn-lt"/>
                <a:ea typeface="+mn-ea"/>
                <a:cs typeface="+mn-cs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8" y="-8957"/>
            <a:ext cx="13096976" cy="6875914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5039100" y="306563"/>
            <a:ext cx="2366015" cy="856702"/>
          </a:xfrm>
          <a:prstGeom prst="rect">
            <a:avLst/>
          </a:prstGeom>
        </p:spPr>
        <p:txBody>
          <a:bodyPr/>
          <a:lstStyle>
            <a:lvl1pPr algn="ctr" defTabSz="416051">
              <a:defRPr sz="4900"/>
            </a:lvl1pPr>
          </a:lstStyle>
          <a:p>
            <a:pPr/>
            <a:r>
              <a:t>React 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209800" y="5306286"/>
            <a:ext cx="7772400" cy="72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Core concepts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developer tools</a:t>
            </a:r>
          </a:p>
        </p:txBody>
      </p:sp>
      <p:sp>
        <p:nvSpPr>
          <p:cNvPr id="193" name="Shape 193"/>
          <p:cNvSpPr txBox="1"/>
          <p:nvPr/>
        </p:nvSpPr>
        <p:spPr>
          <a:xfrm>
            <a:off x="88809" y="2004286"/>
            <a:ext cx="11833526" cy="9194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 defTabSz="914400">
              <a:defRPr i="1" sz="24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developers tools is the system that allows you inspect a React Virtual DOM including components hierarchy </a:t>
            </a:r>
          </a:p>
        </p:txBody>
      </p:sp>
      <p:pic>
        <p:nvPicPr>
          <p:cNvPr id="19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7401" y="3017507"/>
            <a:ext cx="10571999" cy="3461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dev tools</a:t>
            </a:r>
          </a:p>
        </p:txBody>
      </p:sp>
      <p:pic>
        <p:nvPicPr>
          <p:cNvPr id="19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9549" y="2280968"/>
            <a:ext cx="8192903" cy="43871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Reconciliation</a:t>
            </a:r>
          </a:p>
        </p:txBody>
      </p:sp>
      <p:sp>
        <p:nvSpPr>
          <p:cNvPr id="200" name="Shape 200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The process of updating your UI is much your application state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Accurate diff algorithm</a:t>
            </a:r>
          </a:p>
        </p:txBody>
      </p:sp>
      <p:sp>
        <p:nvSpPr>
          <p:cNvPr id="203" name="Shape 203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Accurate diff algorithm generates the minimum number of operations to transform one tree into another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Accurate diff algorithm</a:t>
            </a:r>
          </a:p>
        </p:txBody>
      </p:sp>
      <p:pic>
        <p:nvPicPr>
          <p:cNvPr id="20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5220" y="2483592"/>
            <a:ext cx="7361559" cy="40218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sp>
        <p:nvSpPr>
          <p:cNvPr id="209" name="Shape 209"/>
          <p:cNvSpPr txBox="1"/>
          <p:nvPr>
            <p:ph type="body" idx="1"/>
          </p:nvPr>
        </p:nvSpPr>
        <p:spPr>
          <a:xfrm>
            <a:off x="818708" y="2222287"/>
            <a:ext cx="10778418" cy="363651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Font typeface="Wingdings 2"/>
              <a:buNone/>
            </a:pPr>
            <a:r>
              <a:t>Instead of accurate diff algorithm react implements of heuristic algorithm with has complexity of </a:t>
            </a:r>
            <a:r>
              <a:rPr b="1"/>
              <a:t>O(n)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sp>
        <p:nvSpPr>
          <p:cNvPr id="212" name="Shape 212"/>
          <p:cNvSpPr txBox="1"/>
          <p:nvPr>
            <p:ph type="body" sz="quarter" idx="1"/>
          </p:nvPr>
        </p:nvSpPr>
        <p:spPr>
          <a:xfrm>
            <a:off x="706791" y="2044487"/>
            <a:ext cx="10778418" cy="71665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React only tries reconcile tree level by level</a:t>
            </a:r>
          </a:p>
        </p:txBody>
      </p:sp>
      <p:pic>
        <p:nvPicPr>
          <p:cNvPr id="21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86270" y="2672435"/>
            <a:ext cx="7019460" cy="39166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sp>
        <p:nvSpPr>
          <p:cNvPr id="216" name="Shape 216"/>
          <p:cNvSpPr txBox="1"/>
          <p:nvPr>
            <p:ph type="body" sz="quarter" idx="1"/>
          </p:nvPr>
        </p:nvSpPr>
        <p:spPr>
          <a:xfrm>
            <a:off x="706791" y="1904787"/>
            <a:ext cx="10778418" cy="71665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Two elements of different types will produce different trees</a:t>
            </a:r>
          </a:p>
        </p:txBody>
      </p:sp>
      <p:pic>
        <p:nvPicPr>
          <p:cNvPr id="21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235" y="2746076"/>
            <a:ext cx="7907530" cy="37017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sp>
        <p:nvSpPr>
          <p:cNvPr id="220" name="Shape 220"/>
          <p:cNvSpPr txBox="1"/>
          <p:nvPr>
            <p:ph type="body" sz="quarter" idx="1"/>
          </p:nvPr>
        </p:nvSpPr>
        <p:spPr>
          <a:xfrm>
            <a:off x="706791" y="1904787"/>
            <a:ext cx="10778418" cy="71665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Reconciliation can drastically change the behaviour and performance of react application</a:t>
            </a:r>
          </a:p>
        </p:txBody>
      </p:sp>
      <p:pic>
        <p:nvPicPr>
          <p:cNvPr id="22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5432" y="2585200"/>
            <a:ext cx="8506668" cy="4053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</a:t>
            </a:r>
          </a:p>
        </p:txBody>
      </p:sp>
      <p:pic>
        <p:nvPicPr>
          <p:cNvPr id="22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39" y="2636162"/>
            <a:ext cx="11907521" cy="34199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7" name="Shape 167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React terminology</a:t>
            </a:r>
          </a:p>
          <a:p>
            <a:pPr/>
            <a:r>
              <a:t>Virtual DOM</a:t>
            </a:r>
          </a:p>
          <a:p>
            <a:pPr/>
            <a:r>
              <a:t>Reconciliation</a:t>
            </a:r>
          </a:p>
          <a:p>
            <a:pPr/>
            <a:r>
              <a:t>Optimising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algorithm,</a:t>
            </a:r>
          </a:p>
        </p:txBody>
      </p:sp>
      <p:pic>
        <p:nvPicPr>
          <p:cNvPr id="22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9757" y="2302637"/>
            <a:ext cx="7272487" cy="4339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sp>
        <p:nvSpPr>
          <p:cNvPr id="230" name="Shape 230"/>
          <p:cNvSpPr txBox="1"/>
          <p:nvPr>
            <p:ph type="body" sz="quarter" idx="1"/>
          </p:nvPr>
        </p:nvSpPr>
        <p:spPr>
          <a:xfrm>
            <a:off x="706791" y="1904787"/>
            <a:ext cx="10778418" cy="71665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If explicit key is not provided react uses element position</a:t>
            </a:r>
          </a:p>
        </p:txBody>
      </p:sp>
      <p:pic>
        <p:nvPicPr>
          <p:cNvPr id="23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108589"/>
            <a:ext cx="12192000" cy="26777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sp>
        <p:nvSpPr>
          <p:cNvPr id="234" name="Shape 234"/>
          <p:cNvSpPr txBox="1"/>
          <p:nvPr>
            <p:ph type="body" sz="quarter" idx="1"/>
          </p:nvPr>
        </p:nvSpPr>
        <p:spPr>
          <a:xfrm>
            <a:off x="706791" y="1904787"/>
            <a:ext cx="10778418" cy="716655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Inserting element in the begin has worse performance</a:t>
            </a:r>
          </a:p>
        </p:txBody>
      </p:sp>
      <p:pic>
        <p:nvPicPr>
          <p:cNvPr id="23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886316"/>
            <a:ext cx="12192000" cy="26855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diff algorithm </a:t>
            </a:r>
          </a:p>
        </p:txBody>
      </p:sp>
      <p:pic>
        <p:nvPicPr>
          <p:cNvPr id="238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1728" y="2331211"/>
            <a:ext cx="9108543" cy="4240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Avoid reconciliation</a:t>
            </a:r>
          </a:p>
        </p:txBody>
      </p:sp>
      <p:sp>
        <p:nvSpPr>
          <p:cNvPr id="241" name="Shape 241"/>
          <p:cNvSpPr txBox="1"/>
          <p:nvPr>
            <p:ph type="body" idx="1"/>
          </p:nvPr>
        </p:nvSpPr>
        <p:spPr>
          <a:xfrm>
            <a:off x="818708" y="2222287"/>
            <a:ext cx="10778418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If are you sure that’s component doesn’t need to update - you can tell React nothing to do with it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Should component update</a:t>
            </a:r>
          </a:p>
        </p:txBody>
      </p:sp>
      <p:pic>
        <p:nvPicPr>
          <p:cNvPr id="24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2369" y="2255431"/>
            <a:ext cx="10727261" cy="43950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pic>
        <p:nvPicPr>
          <p:cNvPr id="24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3430" y="2257968"/>
            <a:ext cx="8147071" cy="44496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element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88809" y="2004286"/>
            <a:ext cx="11833526" cy="72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element is an immutable object description</a:t>
            </a:r>
          </a:p>
        </p:txBody>
      </p:sp>
      <p:pic>
        <p:nvPicPr>
          <p:cNvPr id="17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5375" y="2783196"/>
            <a:ext cx="7601249" cy="37742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component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88809" y="2004286"/>
            <a:ext cx="11833526" cy="7289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components encapsulate react elements</a:t>
            </a:r>
          </a:p>
        </p:txBody>
      </p:sp>
      <p:pic>
        <p:nvPicPr>
          <p:cNvPr id="17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79738" y="2731822"/>
            <a:ext cx="8651666" cy="40368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element from component</a:t>
            </a:r>
          </a:p>
        </p:txBody>
      </p:sp>
      <p:pic>
        <p:nvPicPr>
          <p:cNvPr id="178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3429" y="2526300"/>
            <a:ext cx="8685141" cy="41783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instance</a:t>
            </a:r>
          </a:p>
        </p:txBody>
      </p:sp>
      <p:sp>
        <p:nvSpPr>
          <p:cNvPr id="181" name="Shape 181"/>
          <p:cNvSpPr txBox="1"/>
          <p:nvPr/>
        </p:nvSpPr>
        <p:spPr>
          <a:xfrm>
            <a:off x="88809" y="2004287"/>
            <a:ext cx="11833526" cy="45516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An instance is what you refer to this in the component class you write</a:t>
            </a: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It is useful to storing local state and reacting to lifecycle events</a:t>
            </a: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Only components declared as classes have instances, and you never create them directly. React did this.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Virtual DOM</a:t>
            </a:r>
          </a:p>
        </p:txBody>
      </p:sp>
      <p:sp>
        <p:nvSpPr>
          <p:cNvPr id="184" name="Shape 184"/>
          <p:cNvSpPr txBox="1"/>
          <p:nvPr/>
        </p:nvSpPr>
        <p:spPr>
          <a:xfrm>
            <a:off x="179237" y="2690086"/>
            <a:ext cx="11833526" cy="2913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Virtual DOM is a JavaScript representation of the DOM</a:t>
            </a:r>
          </a:p>
          <a:p>
            <a:pPr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React element is main building block of Virtual DOM</a:t>
            </a: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Component instance is also the part of virtual DOM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Comment list component</a:t>
            </a:r>
          </a:p>
        </p:txBody>
      </p:sp>
      <p:pic>
        <p:nvPicPr>
          <p:cNvPr id="18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5252" y="2328821"/>
            <a:ext cx="7781497" cy="4258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Rebuild the whole virtual DOM</a:t>
            </a:r>
          </a:p>
        </p:txBody>
      </p:sp>
      <p:pic>
        <p:nvPicPr>
          <p:cNvPr id="19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3597" y="2410492"/>
            <a:ext cx="8140881" cy="41602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